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loi de Hess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626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D’abord le diagramme énergétique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302" y="2603500"/>
            <a:ext cx="3879709" cy="3416300"/>
          </a:xfrm>
        </p:spPr>
      </p:pic>
      <p:sp>
        <p:nvSpPr>
          <p:cNvPr id="5" name="ZoneTexte 4"/>
          <p:cNvSpPr txBox="1"/>
          <p:nvPr/>
        </p:nvSpPr>
        <p:spPr>
          <a:xfrm>
            <a:off x="2614411" y="1841679"/>
            <a:ext cx="660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bg1"/>
                </a:solidFill>
              </a:rPr>
              <a:t>Ex. </a:t>
            </a:r>
            <a:r>
              <a:rPr lang="fr-CA" b="1" dirty="0" smtClean="0">
                <a:solidFill>
                  <a:srgbClr val="FFFF00"/>
                </a:solidFill>
              </a:rPr>
              <a:t>Pour la réaction de formation du butane (C</a:t>
            </a:r>
            <a:r>
              <a:rPr lang="fr-CA" b="1" baseline="-25000" dirty="0" smtClean="0">
                <a:solidFill>
                  <a:srgbClr val="FFFF00"/>
                </a:solidFill>
              </a:rPr>
              <a:t>4</a:t>
            </a:r>
            <a:r>
              <a:rPr lang="fr-CA" b="1" dirty="0" smtClean="0">
                <a:solidFill>
                  <a:srgbClr val="FFFF00"/>
                </a:solidFill>
              </a:rPr>
              <a:t>H</a:t>
            </a:r>
            <a:r>
              <a:rPr lang="fr-CA" b="1" baseline="-25000" dirty="0" smtClean="0">
                <a:solidFill>
                  <a:srgbClr val="FFFF00"/>
                </a:solidFill>
              </a:rPr>
              <a:t>10(g)</a:t>
            </a:r>
            <a:r>
              <a:rPr lang="fr-CA" b="1" dirty="0" smtClean="0">
                <a:solidFill>
                  <a:srgbClr val="FFFF00"/>
                </a:solidFill>
              </a:rPr>
              <a:t>)</a:t>
            </a:r>
            <a:endParaRPr lang="fr-CA" b="1" dirty="0">
              <a:solidFill>
                <a:srgbClr val="FFFF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612678" y="2356067"/>
            <a:ext cx="2343955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1. Nous voulons donc former</a:t>
            </a:r>
          </a:p>
          <a:p>
            <a:r>
              <a:rPr lang="fr-CA" b="1" dirty="0">
                <a:solidFill>
                  <a:srgbClr val="FFFF00"/>
                </a:solidFill>
              </a:rPr>
              <a:t>C</a:t>
            </a:r>
            <a:r>
              <a:rPr lang="fr-CA" b="1" baseline="-25000" dirty="0">
                <a:solidFill>
                  <a:srgbClr val="FFFF00"/>
                </a:solidFill>
              </a:rPr>
              <a:t>4</a:t>
            </a:r>
            <a:r>
              <a:rPr lang="fr-CA" b="1" dirty="0">
                <a:solidFill>
                  <a:srgbClr val="FFFF00"/>
                </a:solidFill>
              </a:rPr>
              <a:t>H</a:t>
            </a:r>
            <a:r>
              <a:rPr lang="fr-CA" b="1" baseline="-25000" dirty="0">
                <a:solidFill>
                  <a:srgbClr val="FFFF00"/>
                </a:solidFill>
              </a:rPr>
              <a:t>10(g)</a:t>
            </a:r>
            <a:endParaRPr lang="fr-CA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7359818" y="3279397"/>
            <a:ext cx="1401054" cy="1702191"/>
          </a:xfrm>
          <a:prstGeom prst="straightConnector1">
            <a:avLst/>
          </a:prstGeom>
          <a:ln w="25400">
            <a:solidFill>
              <a:schemeClr val="tx2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40677" y="3091524"/>
            <a:ext cx="3487625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bg1"/>
                </a:solidFill>
              </a:rPr>
              <a:t>2. Comme c’est une réaction de FORMATION, les réactifs seront des atomes (réactifs de base ou les éléments du tableau périodique) ou des molécules simples (la gang des 7).</a:t>
            </a:r>
          </a:p>
          <a:p>
            <a:r>
              <a:rPr lang="fr-CA" b="1" dirty="0" smtClean="0">
                <a:solidFill>
                  <a:schemeClr val="bg1"/>
                </a:solidFill>
              </a:rPr>
              <a:t>Des suggestions?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54954" y="5525158"/>
            <a:ext cx="1662365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FFC000"/>
                </a:solidFill>
              </a:rPr>
              <a:t>4 C</a:t>
            </a:r>
            <a:r>
              <a:rPr lang="fr-CA" b="1" baseline="-25000" dirty="0" smtClean="0">
                <a:solidFill>
                  <a:srgbClr val="FFC000"/>
                </a:solidFill>
              </a:rPr>
              <a:t>(s) </a:t>
            </a:r>
            <a:r>
              <a:rPr lang="fr-CA" b="1" dirty="0" smtClean="0">
                <a:solidFill>
                  <a:srgbClr val="FFC000"/>
                </a:solidFill>
              </a:rPr>
              <a:t>+ 5 H</a:t>
            </a:r>
            <a:r>
              <a:rPr lang="fr-CA" b="1" baseline="-25000" dirty="0" smtClean="0">
                <a:solidFill>
                  <a:srgbClr val="FFC000"/>
                </a:solidFill>
              </a:rPr>
              <a:t>2(g)</a:t>
            </a:r>
            <a:endParaRPr lang="fr-CA" b="1" dirty="0">
              <a:solidFill>
                <a:srgbClr val="FFC000"/>
              </a:solidFill>
            </a:endParaRPr>
          </a:p>
        </p:txBody>
      </p:sp>
      <p:cxnSp>
        <p:nvCxnSpPr>
          <p:cNvPr id="13" name="Connecteur droit avec flèche 12"/>
          <p:cNvCxnSpPr>
            <a:stCxn id="11" idx="3"/>
          </p:cNvCxnSpPr>
          <p:nvPr/>
        </p:nvCxnSpPr>
        <p:spPr>
          <a:xfrm flipV="1">
            <a:off x="2817319" y="4768948"/>
            <a:ext cx="1417056" cy="940876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117058" y="4768948"/>
            <a:ext cx="3010487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bg1"/>
                </a:solidFill>
              </a:rPr>
              <a:t>Ici, je vous donne le </a:t>
            </a:r>
            <a:r>
              <a:rPr lang="el-GR" b="1" dirty="0" smtClean="0">
                <a:solidFill>
                  <a:schemeClr val="bg1"/>
                </a:solidFill>
              </a:rPr>
              <a:t>Δ</a:t>
            </a:r>
            <a:r>
              <a:rPr lang="fr-CA" b="1" dirty="0" smtClean="0">
                <a:solidFill>
                  <a:schemeClr val="bg1"/>
                </a:solidFill>
              </a:rPr>
              <a:t>H</a:t>
            </a:r>
          </a:p>
          <a:p>
            <a:r>
              <a:rPr lang="fr-CA" b="1" dirty="0" smtClean="0">
                <a:solidFill>
                  <a:schemeClr val="bg1"/>
                </a:solidFill>
              </a:rPr>
              <a:t>Qui est de </a:t>
            </a:r>
            <a:r>
              <a:rPr lang="fr-CA" b="1" dirty="0" smtClean="0">
                <a:solidFill>
                  <a:srgbClr val="FFFF00"/>
                </a:solidFill>
              </a:rPr>
              <a:t>-125,6 kJ</a:t>
            </a:r>
            <a:endParaRPr lang="fr-C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9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10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Regardons maintenant, </a:t>
            </a:r>
            <a:br>
              <a:rPr lang="fr-CA" dirty="0" smtClean="0"/>
            </a:br>
            <a:r>
              <a:rPr lang="fr-CA" dirty="0" smtClean="0">
                <a:solidFill>
                  <a:srgbClr val="FFFF00"/>
                </a:solidFill>
              </a:rPr>
              <a:t>le mécanisme de réaction</a:t>
            </a:r>
            <a:endParaRPr lang="fr-CA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422" y="2382591"/>
            <a:ext cx="6191396" cy="4628521"/>
          </a:xfrm>
        </p:spPr>
      </p:pic>
      <p:sp>
        <p:nvSpPr>
          <p:cNvPr id="5" name="ZoneTexte 4"/>
          <p:cNvSpPr txBox="1"/>
          <p:nvPr/>
        </p:nvSpPr>
        <p:spPr>
          <a:xfrm>
            <a:off x="9208394" y="2524259"/>
            <a:ext cx="2768958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CA" sz="2000" b="1" dirty="0" smtClean="0"/>
              <a:t>Nous avons un mécanisme de réaction lorsqu’il y a plusieurs étapes dans une réaction chimique!</a:t>
            </a:r>
            <a:endParaRPr lang="fr-CA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4778062"/>
            <a:ext cx="2759422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CA" b="1" dirty="0" smtClean="0"/>
              <a:t>Tout ce mécanisme est résumé dans l’équation globale de la réaction, soit pour cette réaction:</a:t>
            </a:r>
          </a:p>
          <a:p>
            <a:pPr algn="r"/>
            <a:endParaRPr lang="fr-CA" b="1" dirty="0" smtClean="0"/>
          </a:p>
          <a:p>
            <a:pPr algn="r"/>
            <a:r>
              <a:rPr lang="fr-CA" b="1" dirty="0" smtClean="0"/>
              <a:t>4C</a:t>
            </a:r>
            <a:r>
              <a:rPr lang="fr-CA" b="1" baseline="-25000" dirty="0" smtClean="0"/>
              <a:t>(s)</a:t>
            </a:r>
            <a:r>
              <a:rPr lang="fr-CA" b="1" dirty="0" smtClean="0"/>
              <a:t> + 5H</a:t>
            </a:r>
            <a:r>
              <a:rPr lang="fr-CA" b="1" baseline="-25000" dirty="0" smtClean="0"/>
              <a:t>2(g)</a:t>
            </a:r>
            <a:r>
              <a:rPr lang="fr-CA" b="1" dirty="0" smtClean="0"/>
              <a:t> </a:t>
            </a:r>
            <a:r>
              <a:rPr lang="fr-CA" b="1" dirty="0" smtClean="0">
                <a:latin typeface="Calibri" panose="020F0502020204030204" pitchFamily="34" charset="0"/>
              </a:rPr>
              <a:t>→ </a:t>
            </a:r>
            <a:r>
              <a:rPr lang="fr-CA" b="1" dirty="0" smtClean="0"/>
              <a:t>C</a:t>
            </a:r>
            <a:r>
              <a:rPr lang="fr-CA" b="1" baseline="-25000" dirty="0" smtClean="0"/>
              <a:t>4</a:t>
            </a:r>
            <a:r>
              <a:rPr lang="fr-CA" b="1" dirty="0" smtClean="0"/>
              <a:t>H</a:t>
            </a:r>
            <a:r>
              <a:rPr lang="fr-CA" b="1" baseline="-25000" dirty="0" smtClean="0"/>
              <a:t>10(g)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66092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Faisons un retour aux mathématiques de base… l’algèbre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399755"/>
            <a:ext cx="8650228" cy="660205"/>
          </a:xfrm>
        </p:spPr>
        <p:txBody>
          <a:bodyPr/>
          <a:lstStyle/>
          <a:p>
            <a:r>
              <a:rPr lang="fr-CA" dirty="0" smtClean="0"/>
              <a:t>Mathématiquement parlant, qu’est-ce que je peux faire, dans l’ordre, avec cette équation:</a:t>
            </a:r>
          </a:p>
          <a:p>
            <a:pPr marL="0" indent="0" algn="ctr">
              <a:buNone/>
            </a:pPr>
            <a:endParaRPr lang="fr-CA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2257888" y="2902399"/>
            <a:ext cx="65555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>
                <a:solidFill>
                  <a:schemeClr val="tx2"/>
                </a:solidFill>
              </a:rPr>
              <a:t>8</a:t>
            </a:r>
            <a:r>
              <a:rPr lang="fr-CA" sz="2800" b="1" i="1" dirty="0">
                <a:solidFill>
                  <a:schemeClr val="tx2"/>
                </a:solidFill>
              </a:rPr>
              <a:t>x</a:t>
            </a:r>
            <a:r>
              <a:rPr lang="fr-CA" sz="2800" b="1" dirty="0">
                <a:solidFill>
                  <a:schemeClr val="tx2"/>
                </a:solidFill>
              </a:rPr>
              <a:t> + 6</a:t>
            </a:r>
            <a:r>
              <a:rPr lang="fr-CA" sz="2800" b="1" i="1" dirty="0">
                <a:solidFill>
                  <a:schemeClr val="tx2"/>
                </a:solidFill>
              </a:rPr>
              <a:t>y</a:t>
            </a:r>
            <a:r>
              <a:rPr lang="fr-CA" sz="2800" b="1" dirty="0">
                <a:solidFill>
                  <a:schemeClr val="tx2"/>
                </a:solidFill>
              </a:rPr>
              <a:t> + 7</a:t>
            </a:r>
            <a:r>
              <a:rPr lang="fr-CA" sz="2800" b="1" i="1" dirty="0">
                <a:solidFill>
                  <a:schemeClr val="tx2"/>
                </a:solidFill>
              </a:rPr>
              <a:t>x</a:t>
            </a:r>
            <a:r>
              <a:rPr lang="fr-CA" sz="2800" b="1" dirty="0">
                <a:solidFill>
                  <a:schemeClr val="tx2"/>
                </a:solidFill>
              </a:rPr>
              <a:t> = </a:t>
            </a:r>
            <a:r>
              <a:rPr lang="fr-CA" sz="2800" b="1" dirty="0" smtClean="0">
                <a:solidFill>
                  <a:schemeClr val="tx2"/>
                </a:solidFill>
              </a:rPr>
              <a:t>105 </a:t>
            </a:r>
            <a:r>
              <a:rPr lang="fr-CA" sz="2800" b="1" dirty="0">
                <a:solidFill>
                  <a:schemeClr val="tx2"/>
                </a:solidFill>
              </a:rPr>
              <a:t>+ 3</a:t>
            </a:r>
            <a:r>
              <a:rPr lang="fr-CA" sz="2800" b="1" i="1" dirty="0">
                <a:solidFill>
                  <a:schemeClr val="tx2"/>
                </a:solidFill>
              </a:rPr>
              <a:t>y</a:t>
            </a:r>
            <a:r>
              <a:rPr lang="fr-CA" sz="2800" b="1" dirty="0">
                <a:solidFill>
                  <a:schemeClr val="tx2"/>
                </a:solidFill>
              </a:rPr>
              <a:t> + 3</a:t>
            </a:r>
            <a:r>
              <a:rPr lang="fr-CA" sz="2800" b="1" i="1" dirty="0">
                <a:solidFill>
                  <a:schemeClr val="tx2"/>
                </a:solidFill>
              </a:rPr>
              <a:t>y</a:t>
            </a:r>
          </a:p>
          <a:p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3371207"/>
            <a:ext cx="368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En premier lieu, je dois combiner mes termes semblables du même côté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2954215" y="3571262"/>
            <a:ext cx="4557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solidFill>
                  <a:schemeClr val="tx2"/>
                </a:solidFill>
              </a:rPr>
              <a:t>15x + 6y = 105 </a:t>
            </a:r>
            <a:r>
              <a:rPr lang="fr-CA" sz="2800" b="1" dirty="0">
                <a:solidFill>
                  <a:schemeClr val="tx2"/>
                </a:solidFill>
              </a:rPr>
              <a:t>+ </a:t>
            </a:r>
            <a:r>
              <a:rPr lang="fr-CA" sz="2800" b="1" dirty="0" smtClean="0">
                <a:solidFill>
                  <a:schemeClr val="tx2"/>
                </a:solidFill>
              </a:rPr>
              <a:t>6</a:t>
            </a:r>
            <a:r>
              <a:rPr lang="fr-CA" sz="2800" b="1" i="1" dirty="0" smtClean="0">
                <a:solidFill>
                  <a:schemeClr val="tx2"/>
                </a:solidFill>
              </a:rPr>
              <a:t>y</a:t>
            </a:r>
            <a:endParaRPr lang="fr-CA" sz="2800" b="1" i="1" dirty="0">
              <a:solidFill>
                <a:schemeClr val="tx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76050" y="3962880"/>
            <a:ext cx="4937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En deuxième lieu, je dois annuler ou éliminer les termes qui sont semblables de par et d’autre de l’égalité (réduire)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4380659" y="4094482"/>
            <a:ext cx="787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tx2"/>
                </a:solidFill>
              </a:rPr>
              <a:t>-6y</a:t>
            </a:r>
            <a:endParaRPr lang="fr-CA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6193314" y="4170886"/>
            <a:ext cx="7420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tx2"/>
                </a:solidFill>
              </a:rPr>
              <a:t>-6y</a:t>
            </a:r>
            <a:endParaRPr lang="fr-CA" sz="2800" dirty="0"/>
          </a:p>
          <a:p>
            <a:endParaRPr lang="fr-CA" dirty="0"/>
          </a:p>
        </p:txBody>
      </p:sp>
      <p:cxnSp>
        <p:nvCxnSpPr>
          <p:cNvPr id="12" name="Connecteur droit avec flèche 11"/>
          <p:cNvCxnSpPr/>
          <p:nvPr/>
        </p:nvCxnSpPr>
        <p:spPr>
          <a:xfrm flipH="1" flipV="1">
            <a:off x="4774554" y="3975294"/>
            <a:ext cx="1" cy="19382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6564343" y="3996792"/>
            <a:ext cx="0" cy="2000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13844" y="4886210"/>
            <a:ext cx="2855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Enfin, on résout l’équation</a:t>
            </a:r>
            <a:endParaRPr lang="fr-CA" dirty="0"/>
          </a:p>
        </p:txBody>
      </p:sp>
      <p:sp>
        <p:nvSpPr>
          <p:cNvPr id="20" name="ZoneTexte 19"/>
          <p:cNvSpPr txBox="1"/>
          <p:nvPr/>
        </p:nvSpPr>
        <p:spPr>
          <a:xfrm>
            <a:off x="3614696" y="4971105"/>
            <a:ext cx="29496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solidFill>
                  <a:schemeClr val="tx2"/>
                </a:solidFill>
              </a:rPr>
              <a:t>15x = 105</a:t>
            </a:r>
          </a:p>
          <a:p>
            <a:pPr algn="ctr"/>
            <a:r>
              <a:rPr lang="fr-CA" sz="2800" b="1" dirty="0">
                <a:solidFill>
                  <a:schemeClr val="tx2"/>
                </a:solidFill>
              </a:rPr>
              <a:t>x</a:t>
            </a:r>
            <a:r>
              <a:rPr lang="fr-CA" sz="2800" b="1" dirty="0" smtClean="0">
                <a:solidFill>
                  <a:schemeClr val="tx2"/>
                </a:solidFill>
              </a:rPr>
              <a:t> = 105/15</a:t>
            </a:r>
          </a:p>
          <a:p>
            <a:pPr algn="ctr"/>
            <a:r>
              <a:rPr lang="fr-CA" sz="2800" b="1" dirty="0">
                <a:solidFill>
                  <a:schemeClr val="tx2"/>
                </a:solidFill>
              </a:rPr>
              <a:t>x</a:t>
            </a:r>
            <a:r>
              <a:rPr lang="fr-CA" sz="2800" b="1" dirty="0" smtClean="0">
                <a:solidFill>
                  <a:schemeClr val="tx2"/>
                </a:solidFill>
              </a:rPr>
              <a:t> = 7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1722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9" grpId="0"/>
      <p:bldP spid="10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916320" cy="706964"/>
          </a:xfrm>
        </p:spPr>
        <p:txBody>
          <a:bodyPr/>
          <a:lstStyle/>
          <a:p>
            <a:r>
              <a:rPr lang="fr-CA" dirty="0" smtClean="0"/>
              <a:t>Nous ferons donc quelque chose de semblable en chimie avec la loi de Hess…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3" y="2347418"/>
            <a:ext cx="8825659" cy="449189"/>
          </a:xfrm>
        </p:spPr>
        <p:txBody>
          <a:bodyPr/>
          <a:lstStyle/>
          <a:p>
            <a:r>
              <a:rPr lang="fr-CA" dirty="0" smtClean="0"/>
              <a:t>Il y a 3 étapes lors du mécanisme de réaction à </a:t>
            </a:r>
            <a:r>
              <a:rPr lang="fr-CA" sz="2000" b="1" dirty="0" smtClean="0"/>
              <a:t>la page 222 </a:t>
            </a:r>
            <a:r>
              <a:rPr lang="fr-CA" dirty="0" smtClean="0"/>
              <a:t>que voici: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154953" y="2701383"/>
            <a:ext cx="1052123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CA" b="1" dirty="0"/>
              <a:t>Étape 1:           		</a:t>
            </a:r>
            <a:r>
              <a:rPr lang="fr-CA" b="1" dirty="0" smtClean="0"/>
              <a:t>4 </a:t>
            </a:r>
            <a:r>
              <a:rPr lang="fr-CA" b="1" dirty="0"/>
              <a:t>C</a:t>
            </a:r>
            <a:r>
              <a:rPr lang="fr-CA" b="1" baseline="-25000" dirty="0"/>
              <a:t>(s)</a:t>
            </a:r>
            <a:r>
              <a:rPr lang="fr-CA" b="1" dirty="0"/>
              <a:t> + </a:t>
            </a:r>
            <a:r>
              <a:rPr lang="fr-CA" b="1" dirty="0" smtClean="0"/>
              <a:t>		4 </a:t>
            </a:r>
            <a:r>
              <a:rPr lang="fr-CA" b="1" dirty="0"/>
              <a:t>O</a:t>
            </a:r>
            <a:r>
              <a:rPr lang="fr-CA" b="1" baseline="-25000" dirty="0"/>
              <a:t>2(g)</a:t>
            </a:r>
            <a:r>
              <a:rPr lang="fr-CA" b="1" dirty="0"/>
              <a:t> → 4 CO</a:t>
            </a:r>
            <a:r>
              <a:rPr lang="fr-CA" b="1" baseline="-25000" dirty="0"/>
              <a:t>2(s)		</a:t>
            </a:r>
            <a:r>
              <a:rPr lang="fr-CA" b="1" dirty="0"/>
              <a:t>		</a:t>
            </a:r>
            <a:r>
              <a:rPr lang="fr-CA" b="1" dirty="0" smtClean="0"/>
              <a:t>		</a:t>
            </a:r>
            <a:r>
              <a:rPr lang="el-GR" b="1" dirty="0" smtClean="0"/>
              <a:t>Δ</a:t>
            </a:r>
            <a:r>
              <a:rPr lang="fr-CA" b="1" dirty="0"/>
              <a:t>H = -1574,0 </a:t>
            </a:r>
            <a:r>
              <a:rPr lang="fr-CA" b="1" dirty="0" smtClean="0"/>
              <a:t>kJ</a:t>
            </a:r>
            <a:endParaRPr lang="fr-CA" b="1" dirty="0"/>
          </a:p>
          <a:p>
            <a:r>
              <a:rPr lang="fr-CA" b="1" dirty="0"/>
              <a:t>Étape 2: 			</a:t>
            </a:r>
            <a:r>
              <a:rPr lang="fr-CA" b="1" dirty="0" smtClean="0"/>
              <a:t>	5 </a:t>
            </a:r>
            <a:r>
              <a:rPr lang="fr-CA" b="1" dirty="0"/>
              <a:t>H</a:t>
            </a:r>
            <a:r>
              <a:rPr lang="fr-CA" b="1" baseline="-25000" dirty="0"/>
              <a:t>2(g)</a:t>
            </a:r>
            <a:r>
              <a:rPr lang="fr-CA" b="1" dirty="0"/>
              <a:t> + 5/2 O</a:t>
            </a:r>
            <a:r>
              <a:rPr lang="fr-CA" b="1" baseline="-25000" dirty="0"/>
              <a:t>2(g)</a:t>
            </a:r>
            <a:r>
              <a:rPr lang="fr-CA" b="1" dirty="0"/>
              <a:t> → 5 H</a:t>
            </a:r>
            <a:r>
              <a:rPr lang="fr-CA" b="1" baseline="-25000" dirty="0"/>
              <a:t>2</a:t>
            </a:r>
            <a:r>
              <a:rPr lang="fr-CA" b="1" dirty="0"/>
              <a:t>O</a:t>
            </a:r>
            <a:r>
              <a:rPr lang="fr-CA" b="1" baseline="-25000" dirty="0"/>
              <a:t>(g)			</a:t>
            </a:r>
            <a:r>
              <a:rPr lang="fr-CA" b="1" baseline="-25000" dirty="0" smtClean="0"/>
              <a:t>		</a:t>
            </a:r>
            <a:r>
              <a:rPr lang="el-GR" b="1" dirty="0" smtClean="0"/>
              <a:t>Δ</a:t>
            </a:r>
            <a:r>
              <a:rPr lang="fr-CA" b="1" dirty="0"/>
              <a:t>H = -1209,0 kJ</a:t>
            </a:r>
          </a:p>
          <a:p>
            <a:r>
              <a:rPr lang="fr-CA" b="1" dirty="0"/>
              <a:t>Étape 3: 	</a:t>
            </a:r>
            <a:r>
              <a:rPr lang="fr-CA" b="1" dirty="0" smtClean="0"/>
              <a:t>	4 </a:t>
            </a:r>
            <a:r>
              <a:rPr lang="fr-CA" b="1" dirty="0"/>
              <a:t>CO</a:t>
            </a:r>
            <a:r>
              <a:rPr lang="fr-CA" b="1" baseline="-25000" dirty="0"/>
              <a:t>2(s) </a:t>
            </a:r>
            <a:r>
              <a:rPr lang="fr-CA" b="1" dirty="0"/>
              <a:t>+ 5 H</a:t>
            </a:r>
            <a:r>
              <a:rPr lang="fr-CA" b="1" baseline="-25000" dirty="0"/>
              <a:t>2</a:t>
            </a:r>
            <a:r>
              <a:rPr lang="fr-CA" b="1" dirty="0"/>
              <a:t>O</a:t>
            </a:r>
            <a:r>
              <a:rPr lang="fr-CA" b="1" baseline="-25000" dirty="0"/>
              <a:t>(g) </a:t>
            </a:r>
            <a:r>
              <a:rPr lang="fr-CA" b="1" dirty="0"/>
              <a:t>→ C</a:t>
            </a:r>
            <a:r>
              <a:rPr lang="fr-CA" b="1" baseline="-25000" dirty="0"/>
              <a:t>4</a:t>
            </a:r>
            <a:r>
              <a:rPr lang="fr-CA" b="1" dirty="0"/>
              <a:t>H</a:t>
            </a:r>
            <a:r>
              <a:rPr lang="fr-CA" b="1" baseline="-25000" dirty="0"/>
              <a:t>10(g)</a:t>
            </a:r>
            <a:r>
              <a:rPr lang="fr-CA" b="1" dirty="0"/>
              <a:t> + </a:t>
            </a:r>
            <a:r>
              <a:rPr lang="fr-CA" b="1" dirty="0" smtClean="0"/>
              <a:t>13/2 </a:t>
            </a:r>
            <a:r>
              <a:rPr lang="fr-CA" b="1" dirty="0"/>
              <a:t>O</a:t>
            </a:r>
            <a:r>
              <a:rPr lang="fr-CA" b="1" baseline="-25000" dirty="0"/>
              <a:t>2(g)</a:t>
            </a:r>
            <a:r>
              <a:rPr lang="fr-CA" b="1" dirty="0"/>
              <a:t> </a:t>
            </a:r>
            <a:r>
              <a:rPr lang="fr-CA" b="1" baseline="-25000" dirty="0"/>
              <a:t>		</a:t>
            </a:r>
            <a:r>
              <a:rPr lang="fr-CA" b="1" baseline="-25000" dirty="0" smtClean="0"/>
              <a:t>		</a:t>
            </a:r>
            <a:r>
              <a:rPr lang="el-GR" b="1" dirty="0" smtClean="0"/>
              <a:t>Δ</a:t>
            </a:r>
            <a:r>
              <a:rPr lang="fr-CA" b="1" dirty="0"/>
              <a:t>H = +2657,4 kJ</a:t>
            </a:r>
          </a:p>
          <a:p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1154954" y="3860346"/>
            <a:ext cx="99163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Ces 3 «petites» réactions, selon la </a:t>
            </a:r>
            <a:r>
              <a:rPr lang="fr-CA" sz="2000" b="1" u="sng" dirty="0" smtClean="0"/>
              <a:t>loi de Hess</a:t>
            </a:r>
            <a:r>
              <a:rPr lang="fr-CA" dirty="0" smtClean="0"/>
              <a:t>, peuvent être additionnées, pour donner l’équation globale de la réaction que voici: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1154954" y="4537454"/>
            <a:ext cx="1052123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 dirty="0"/>
              <a:t>4 C</a:t>
            </a:r>
            <a:r>
              <a:rPr lang="fr-CA" b="1" baseline="-25000" dirty="0"/>
              <a:t>(s)</a:t>
            </a:r>
            <a:r>
              <a:rPr lang="fr-CA" b="1" dirty="0"/>
              <a:t> </a:t>
            </a:r>
            <a:r>
              <a:rPr lang="fr-CA" b="1" dirty="0" smtClean="0"/>
              <a:t>+ </a:t>
            </a:r>
            <a:r>
              <a:rPr lang="fr-CA" b="1" dirty="0"/>
              <a:t>5 H</a:t>
            </a:r>
            <a:r>
              <a:rPr lang="fr-CA" b="1" baseline="-25000" dirty="0"/>
              <a:t>2(g</a:t>
            </a:r>
            <a:r>
              <a:rPr lang="fr-CA" b="1" baseline="-25000" dirty="0" smtClean="0"/>
              <a:t>) </a:t>
            </a:r>
            <a:r>
              <a:rPr lang="fr-CA" b="1" dirty="0"/>
              <a:t>→ C</a:t>
            </a:r>
            <a:r>
              <a:rPr lang="fr-CA" b="1" baseline="-25000" dirty="0"/>
              <a:t>4</a:t>
            </a:r>
            <a:r>
              <a:rPr lang="fr-CA" b="1" dirty="0"/>
              <a:t>H</a:t>
            </a:r>
            <a:r>
              <a:rPr lang="fr-CA" b="1" baseline="-25000" dirty="0"/>
              <a:t>10(g)</a:t>
            </a:r>
            <a:r>
              <a:rPr lang="fr-CA" b="1" dirty="0" smtClean="0"/>
              <a:t> </a:t>
            </a:r>
            <a:endParaRPr lang="fr-CA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54953" y="4882590"/>
            <a:ext cx="1064784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u="sng" dirty="0" smtClean="0"/>
              <a:t>Avant de les additionner</a:t>
            </a:r>
            <a:r>
              <a:rPr lang="fr-CA" dirty="0" smtClean="0"/>
              <a:t>, nous pouvons, </a:t>
            </a:r>
            <a:r>
              <a:rPr lang="fr-CA" sz="2000" b="1" u="sng" dirty="0" smtClean="0"/>
              <a:t>comme en algèbre</a:t>
            </a:r>
            <a:r>
              <a:rPr lang="fr-CA" dirty="0" smtClean="0"/>
              <a:t>, </a:t>
            </a:r>
            <a:r>
              <a:rPr lang="fr-CA" sz="2000" b="1" dirty="0" smtClean="0"/>
              <a:t>annuler</a:t>
            </a:r>
            <a:r>
              <a:rPr lang="fr-CA" dirty="0" smtClean="0"/>
              <a:t> les termes qui se retrouvent de chaque côté de la flèche.</a:t>
            </a:r>
            <a:endParaRPr lang="fr-CA" dirty="0"/>
          </a:p>
        </p:txBody>
      </p:sp>
      <p:sp>
        <p:nvSpPr>
          <p:cNvPr id="11" name="Rectangle 10"/>
          <p:cNvSpPr/>
          <p:nvPr/>
        </p:nvSpPr>
        <p:spPr>
          <a:xfrm>
            <a:off x="5874392" y="2796607"/>
            <a:ext cx="1082351" cy="345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/>
              <a:t>4 CO</a:t>
            </a:r>
            <a:r>
              <a:rPr lang="fr-CA" b="1" baseline="-25000" dirty="0"/>
              <a:t>2(s)</a:t>
            </a:r>
            <a:endParaRPr lang="fr-CA" dirty="0"/>
          </a:p>
        </p:txBody>
      </p:sp>
      <p:sp>
        <p:nvSpPr>
          <p:cNvPr id="12" name="Rectangle 11"/>
          <p:cNvSpPr/>
          <p:nvPr/>
        </p:nvSpPr>
        <p:spPr>
          <a:xfrm>
            <a:off x="2855167" y="3366948"/>
            <a:ext cx="1045029" cy="345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/>
              <a:t>4 CO</a:t>
            </a:r>
            <a:r>
              <a:rPr lang="fr-CA" b="1" baseline="-25000"/>
              <a:t>2(s)</a:t>
            </a:r>
            <a:endParaRPr lang="fr-CA">
              <a:solidFill>
                <a:schemeClr val="accent1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5784979" y="2796607"/>
            <a:ext cx="1082351" cy="345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855167" y="3290005"/>
            <a:ext cx="1045029" cy="4220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086806" y="3366948"/>
            <a:ext cx="989047" cy="3451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/>
              <a:t>5 H</a:t>
            </a:r>
            <a:r>
              <a:rPr lang="fr-CA" b="1" baseline="-25000" dirty="0"/>
              <a:t>2</a:t>
            </a:r>
            <a:r>
              <a:rPr lang="fr-CA" b="1" dirty="0"/>
              <a:t>O</a:t>
            </a:r>
            <a:r>
              <a:rPr lang="fr-CA" b="1" baseline="-25000" dirty="0"/>
              <a:t>(g</a:t>
            </a:r>
            <a:endParaRPr lang="fr-CA" dirty="0"/>
          </a:p>
        </p:txBody>
      </p:sp>
      <p:sp>
        <p:nvSpPr>
          <p:cNvPr id="19" name="Rectangle 18"/>
          <p:cNvSpPr/>
          <p:nvPr/>
        </p:nvSpPr>
        <p:spPr>
          <a:xfrm>
            <a:off x="6139542" y="3141743"/>
            <a:ext cx="1082351" cy="22520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/>
              <a:t>5 H</a:t>
            </a:r>
            <a:r>
              <a:rPr lang="fr-CA" b="1" baseline="-25000"/>
              <a:t>2</a:t>
            </a:r>
            <a:r>
              <a:rPr lang="fr-CA" b="1"/>
              <a:t>O</a:t>
            </a:r>
            <a:r>
              <a:rPr lang="fr-CA" b="1" baseline="-25000"/>
              <a:t>(g</a:t>
            </a:r>
            <a:endParaRPr lang="fr-CA"/>
          </a:p>
        </p:txBody>
      </p:sp>
      <p:cxnSp>
        <p:nvCxnSpPr>
          <p:cNvPr id="21" name="Connecteur droit 20"/>
          <p:cNvCxnSpPr/>
          <p:nvPr/>
        </p:nvCxnSpPr>
        <p:spPr>
          <a:xfrm flipV="1">
            <a:off x="4086807" y="3366948"/>
            <a:ext cx="989046" cy="345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6139541" y="3141743"/>
            <a:ext cx="1082352" cy="2252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702629" y="3077363"/>
            <a:ext cx="1268963" cy="22520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/>
              <a:t>+ 5/2 </a:t>
            </a:r>
            <a:r>
              <a:rPr lang="fr-CA" b="1" dirty="0" smtClean="0"/>
              <a:t>O</a:t>
            </a:r>
            <a:r>
              <a:rPr lang="fr-CA" b="1" baseline="-25000" dirty="0" smtClean="0"/>
              <a:t>2(g</a:t>
            </a:r>
            <a:endParaRPr lang="fr-CA" dirty="0"/>
          </a:p>
        </p:txBody>
      </p:sp>
      <p:sp>
        <p:nvSpPr>
          <p:cNvPr id="25" name="Rectangle 24"/>
          <p:cNvSpPr/>
          <p:nvPr/>
        </p:nvSpPr>
        <p:spPr>
          <a:xfrm>
            <a:off x="6326154" y="3352782"/>
            <a:ext cx="1555716" cy="28235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/>
              <a:t>+ </a:t>
            </a:r>
            <a:r>
              <a:rPr lang="fr-CA" b="1" dirty="0" smtClean="0"/>
              <a:t>13/2 O</a:t>
            </a:r>
            <a:r>
              <a:rPr lang="fr-CA" b="1" baseline="-25000" dirty="0" smtClean="0"/>
              <a:t>2(g)</a:t>
            </a:r>
            <a:endParaRPr lang="fr-CA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4724240" y="3189965"/>
            <a:ext cx="12689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347859" y="3372420"/>
            <a:ext cx="1250302" cy="2681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1154953" y="5631016"/>
            <a:ext cx="10657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 smtClean="0"/>
              <a:t>Récris l’équation</a:t>
            </a:r>
            <a:r>
              <a:rPr lang="fr-CA" dirty="0" smtClean="0"/>
              <a:t> pour être 100% sûr(e) que tu n’as rien oublié et additionne les </a:t>
            </a:r>
            <a:r>
              <a:rPr lang="el-GR" b="1" dirty="0"/>
              <a:t>Δ</a:t>
            </a:r>
            <a:r>
              <a:rPr lang="fr-CA" b="1" dirty="0"/>
              <a:t>H</a:t>
            </a:r>
            <a:r>
              <a:rPr lang="fr-CA" dirty="0" smtClean="0"/>
              <a:t> : </a:t>
            </a:r>
            <a:endParaRPr lang="fr-CA" dirty="0"/>
          </a:p>
        </p:txBody>
      </p:sp>
      <p:sp>
        <p:nvSpPr>
          <p:cNvPr id="31" name="ZoneTexte 30"/>
          <p:cNvSpPr txBox="1"/>
          <p:nvPr/>
        </p:nvSpPr>
        <p:spPr>
          <a:xfrm>
            <a:off x="1154953" y="6120882"/>
            <a:ext cx="1064784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CA" b="1" dirty="0" smtClean="0"/>
              <a:t>								4 </a:t>
            </a:r>
            <a:r>
              <a:rPr lang="fr-CA" b="1" dirty="0"/>
              <a:t>C</a:t>
            </a:r>
            <a:r>
              <a:rPr lang="fr-CA" b="1" baseline="-25000" dirty="0"/>
              <a:t>(s)</a:t>
            </a:r>
            <a:r>
              <a:rPr lang="fr-CA" b="1" dirty="0"/>
              <a:t> + 5 H</a:t>
            </a:r>
            <a:r>
              <a:rPr lang="fr-CA" b="1" baseline="-25000" dirty="0"/>
              <a:t>2(g) </a:t>
            </a:r>
            <a:r>
              <a:rPr lang="fr-CA" b="1" dirty="0"/>
              <a:t>→ C</a:t>
            </a:r>
            <a:r>
              <a:rPr lang="fr-CA" b="1" baseline="-25000" dirty="0"/>
              <a:t>4</a:t>
            </a:r>
            <a:r>
              <a:rPr lang="fr-CA" b="1" dirty="0"/>
              <a:t>H</a:t>
            </a:r>
            <a:r>
              <a:rPr lang="fr-CA" b="1" baseline="-25000" dirty="0"/>
              <a:t>10(g)</a:t>
            </a:r>
            <a:r>
              <a:rPr lang="fr-CA" b="1" dirty="0"/>
              <a:t> </a:t>
            </a:r>
            <a:r>
              <a:rPr lang="fr-CA" b="1" dirty="0" smtClean="0"/>
              <a:t> 				</a:t>
            </a:r>
            <a:r>
              <a:rPr lang="el-GR" b="1" dirty="0" smtClean="0"/>
              <a:t>Δ</a:t>
            </a:r>
            <a:r>
              <a:rPr lang="fr-CA" b="1" dirty="0" smtClean="0"/>
              <a:t>H= - 125,6 kJ					</a:t>
            </a:r>
            <a:endParaRPr lang="fr-CA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4443968" y="2731206"/>
            <a:ext cx="118409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8/2 O</a:t>
            </a:r>
            <a:r>
              <a:rPr lang="fr-CA" b="1" baseline="-25000" dirty="0" smtClean="0">
                <a:solidFill>
                  <a:schemeClr val="bg1"/>
                </a:solidFill>
              </a:rPr>
              <a:t>2(g)</a:t>
            </a:r>
            <a:endParaRPr lang="fr-CA" dirty="0">
              <a:solidFill>
                <a:schemeClr val="bg1"/>
              </a:solidFill>
            </a:endParaRPr>
          </a:p>
        </p:txBody>
      </p:sp>
      <p:cxnSp>
        <p:nvCxnSpPr>
          <p:cNvPr id="35" name="Connecteur droit 34"/>
          <p:cNvCxnSpPr>
            <a:stCxn id="33" idx="1"/>
          </p:cNvCxnSpPr>
          <p:nvPr/>
        </p:nvCxnSpPr>
        <p:spPr>
          <a:xfrm>
            <a:off x="4443968" y="2915872"/>
            <a:ext cx="11238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8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7" grpId="0"/>
      <p:bldP spid="11" grpId="0" animBg="1"/>
      <p:bldP spid="12" grpId="0" animBg="1"/>
      <p:bldP spid="18" grpId="0" animBg="1"/>
      <p:bldP spid="19" grpId="0" animBg="1"/>
      <p:bldP spid="24" grpId="0" animBg="1"/>
      <p:bldP spid="25" grpId="0" animBg="1"/>
      <p:bldP spid="30" grpId="0"/>
      <p:bldP spid="31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Problèmes à faire maintenant: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895398"/>
          </a:xfrm>
        </p:spPr>
        <p:txBody>
          <a:bodyPr>
            <a:normAutofit/>
          </a:bodyPr>
          <a:lstStyle/>
          <a:p>
            <a:r>
              <a:rPr lang="fr-CA" dirty="0" smtClean="0"/>
              <a:t>Cahier des savoirs p. 223</a:t>
            </a:r>
          </a:p>
          <a:p>
            <a:r>
              <a:rPr lang="fr-CA" dirty="0"/>
              <a:t>Cahier des savoirs p. 224 #</a:t>
            </a:r>
            <a:r>
              <a:rPr lang="fr-CA" dirty="0" smtClean="0"/>
              <a:t>2, p. 225 #4</a:t>
            </a:r>
            <a:r>
              <a:rPr lang="fr-CA" b="1" dirty="0" smtClean="0">
                <a:solidFill>
                  <a:schemeClr val="tx1"/>
                </a:solidFill>
              </a:rPr>
              <a:t>*</a:t>
            </a:r>
            <a:r>
              <a:rPr lang="fr-CA" dirty="0" smtClean="0"/>
              <a:t> et #5</a:t>
            </a:r>
            <a:r>
              <a:rPr lang="fr-CA" b="1" dirty="0" smtClean="0">
                <a:solidFill>
                  <a:schemeClr val="tx1"/>
                </a:solidFill>
              </a:rPr>
              <a:t>*</a:t>
            </a:r>
            <a:endParaRPr lang="fr-CA" b="1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9550" y="3953814"/>
            <a:ext cx="11062952" cy="138499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chemeClr val="bg1"/>
                </a:solidFill>
              </a:rPr>
              <a:t>Devoir:</a:t>
            </a:r>
          </a:p>
          <a:p>
            <a:r>
              <a:rPr lang="fr-CA" sz="2800" b="1" dirty="0" smtClean="0">
                <a:solidFill>
                  <a:schemeClr val="bg1"/>
                </a:solidFill>
              </a:rPr>
              <a:t>Terminer le laboratoire 13 et le déposer sur Moodle (si ce n’est pas déjà fait!)</a:t>
            </a:r>
            <a:endParaRPr lang="fr-CA" sz="28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58957" y="3432961"/>
            <a:ext cx="9183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* (Aussi, si </a:t>
            </a:r>
            <a:r>
              <a:rPr lang="fr-CA" b="1" dirty="0"/>
              <a:t>j’ai besoin de 2 moles, je multiplie toute la réaction et son </a:t>
            </a:r>
            <a:r>
              <a:rPr lang="el-GR" b="1" dirty="0"/>
              <a:t>Δ</a:t>
            </a:r>
            <a:r>
              <a:rPr lang="fr-CA" b="1" dirty="0"/>
              <a:t>H par 2)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7466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5401</TotalTime>
  <Words>436</Words>
  <Application>Microsoft Office PowerPoint</Application>
  <PresentationFormat>Grand écran</PresentationFormat>
  <Paragraphs>50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Direction Ion</vt:lpstr>
      <vt:lpstr>La loi de Hess</vt:lpstr>
      <vt:lpstr>D’abord le diagramme énergétique</vt:lpstr>
      <vt:lpstr>Regardons maintenant,  le mécanisme de réaction</vt:lpstr>
      <vt:lpstr>Faisons un retour aux mathématiques de base… l’algèbre</vt:lpstr>
      <vt:lpstr>Nous ferons donc quelque chose de semblable en chimie avec la loi de Hess…</vt:lpstr>
      <vt:lpstr>Problèmes à faire maintenant: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loi de Hess</dc:title>
  <dc:creator>Wilson Cynthia</dc:creator>
  <cp:lastModifiedBy>Wilson Cynthia</cp:lastModifiedBy>
  <cp:revision>23</cp:revision>
  <dcterms:created xsi:type="dcterms:W3CDTF">2014-12-05T19:45:39Z</dcterms:created>
  <dcterms:modified xsi:type="dcterms:W3CDTF">2014-12-09T13:46:40Z</dcterms:modified>
</cp:coreProperties>
</file>